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  <a:srgbClr val="001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424" autoAdjust="0"/>
  </p:normalViewPr>
  <p:slideViewPr>
    <p:cSldViewPr>
      <p:cViewPr varScale="1">
        <p:scale>
          <a:sx n="81" d="100"/>
          <a:sy n="81" d="100"/>
        </p:scale>
        <p:origin x="10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23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179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>
            <a:solidFill>
              <a:srgbClr val="007F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927628"/>
          </a:xfrm>
        </p:spPr>
        <p:txBody>
          <a:bodyPr anchor="t"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752600"/>
            <a:ext cx="3657600" cy="1447800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65337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6789"/>
            <a:ext cx="918000" cy="279915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600200" y="6429345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Copyright © 2018, 2014 Pearson Education, Inc. All Rights Reserved.</a:t>
            </a:r>
            <a:endParaRPr lang="en-US" altLang="en-US" sz="12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46" y="1752600"/>
            <a:ext cx="3452954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9312" y="113072"/>
            <a:ext cx="551783" cy="182880"/>
          </a:xfr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rgbClr val="007FA3"/>
              </a:buClr>
              <a:buSzPct val="25000"/>
              <a:defRPr sz="1600"/>
            </a:lvl1pPr>
            <a:lvl2pPr marL="569913" indent="-285750">
              <a:buClr>
                <a:srgbClr val="007FA3"/>
              </a:buClr>
              <a:defRPr sz="1600"/>
            </a:lvl2pPr>
            <a:lvl3pPr>
              <a:buClr>
                <a:srgbClr val="007FA3"/>
              </a:buClr>
              <a:defRPr sz="1600"/>
            </a:lvl3pPr>
            <a:lvl4pPr>
              <a:buClr>
                <a:srgbClr val="007FA3"/>
              </a:buClr>
              <a:defRPr sz="1600"/>
            </a:lvl4pPr>
            <a:lvl5pPr>
              <a:buClr>
                <a:srgbClr val="007FA3"/>
              </a:buClr>
              <a:defRPr sz="1600"/>
            </a:lvl5pPr>
            <a:lvl6pPr>
              <a:buClr>
                <a:srgbClr val="007FA3"/>
              </a:buClr>
              <a:defRPr sz="1600"/>
            </a:lvl6pPr>
            <a:lvl7pPr>
              <a:buClr>
                <a:srgbClr val="007FA3"/>
              </a:buClr>
              <a:defRPr sz="1600"/>
            </a:lvl7pPr>
            <a:lvl8pPr>
              <a:buClr>
                <a:srgbClr val="007FA3"/>
              </a:buClr>
              <a:defRPr sz="1600"/>
            </a:lvl8pPr>
            <a:lvl9pPr>
              <a:buClr>
                <a:srgbClr val="007FA3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340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10" y="6376789"/>
            <a:ext cx="918000" cy="27991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00200" y="6429345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Copyright © 2018, 2014 Pearson Education, Inc. All Rights Reserved.</a:t>
            </a:r>
            <a:endParaRPr lang="en-US" altLang="en-US" sz="12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3400" b="1" cap="none" baseline="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10" y="6376789"/>
            <a:ext cx="918000" cy="27991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00200" y="6429345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Copyright © 2018, 2014 Pearson Education, Inc. All Rights Reserved.</a:t>
            </a:r>
            <a:endParaRPr lang="en-US" altLang="en-US" sz="12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10/23/2017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Pearson Logo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6789"/>
            <a:ext cx="918000" cy="27991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00200" y="6429345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Copyright © </a:t>
            </a:r>
            <a:r>
              <a:rPr lang="en-US" altLang="en-US" sz="1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2018, 2014 </a:t>
            </a:r>
            <a:r>
              <a:rPr lang="en-US" altLang="en-US" sz="12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Pearson Education, Inc. All Rights </a:t>
            </a:r>
            <a:r>
              <a:rPr lang="en-US" altLang="en-US" sz="1200" b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Reserved.</a:t>
            </a:r>
            <a:endParaRPr lang="en-US" altLang="en-US" sz="1200" b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9" r:id="rId5"/>
    <p:sldLayoutId id="2147483658" r:id="rId6"/>
    <p:sldLayoutId id="2147483660" r:id="rId7"/>
    <p:sldLayoutId id="2147483651" r:id="rId8"/>
    <p:sldLayoutId id="2147483654" r:id="rId9"/>
    <p:sldLayoutId id="2147483655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rgbClr val="007FA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007FA3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Contemporary Special Education: New Horizons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Second Edition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mtClean="0"/>
              <a:t>Chapter 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mtClean="0"/>
              <a:t>Culturally and Linguistically Diverse Learners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2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buNone/>
            </a:pPr>
            <a:r>
              <a:rPr lang="en-US" sz="2400" b="1" dirty="0" smtClean="0">
                <a:solidFill>
                  <a:srgbClr val="007FA3"/>
                </a:solidFill>
              </a:rPr>
              <a:t>3.1–3</a:t>
            </a:r>
            <a:r>
              <a:rPr lang="en-US" sz="2400" dirty="0" smtClean="0">
                <a:solidFill>
                  <a:schemeClr val="tx2"/>
                </a:solidFill>
              </a:rPr>
              <a:t>  Describe </a:t>
            </a:r>
            <a:r>
              <a:rPr lang="en-US" sz="2400" dirty="0">
                <a:solidFill>
                  <a:schemeClr val="tx2"/>
                </a:solidFill>
              </a:rPr>
              <a:t>the ways in which U.S. students are diverse, explain factors that contribute to an inequitable education for these students, and explain concerns regarding their disproportionate representation in special education. </a:t>
            </a:r>
          </a:p>
          <a:p>
            <a:pPr marL="914400" indent="-914400">
              <a:buNone/>
            </a:pPr>
            <a:r>
              <a:rPr lang="en-US" sz="2400" b="1" dirty="0">
                <a:solidFill>
                  <a:srgbClr val="007FA3"/>
                </a:solidFill>
              </a:rPr>
              <a:t>3.4–6</a:t>
            </a:r>
            <a:r>
              <a:rPr lang="en-US" sz="2400" b="1" dirty="0" smtClean="0">
                <a:solidFill>
                  <a:srgbClr val="005A70"/>
                </a:solidFill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Explain how cultural differences can create conflicts in school, list at least two steps that teachers can take to prevent cross-cultural dissonance, and describe culturally responsive instruction. </a:t>
            </a:r>
          </a:p>
        </p:txBody>
      </p:sp>
    </p:spTree>
    <p:extLst>
      <p:ext uri="{BB962C8B-B14F-4D97-AF65-F5344CB8AC3E}">
        <p14:creationId xmlns:p14="http://schemas.microsoft.com/office/powerpoint/2010/main" val="70961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  <a:r>
              <a:rPr lang="en-US" dirty="0" smtClean="0"/>
              <a:t>(2 </a:t>
            </a:r>
            <a:r>
              <a:rPr lang="en-US" dirty="0"/>
              <a:t>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buNone/>
            </a:pPr>
            <a:r>
              <a:rPr lang="en-US" sz="2400" b="1" dirty="0">
                <a:solidFill>
                  <a:srgbClr val="007FA3"/>
                </a:solidFill>
              </a:rPr>
              <a:t>3.7–8</a:t>
            </a:r>
            <a:r>
              <a:rPr lang="en-US" sz="2400" dirty="0" smtClean="0">
                <a:solidFill>
                  <a:srgbClr val="007FA3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Understand the process of second-language acquisition and describe effective programs and strategies for teaching English learners. </a:t>
            </a:r>
          </a:p>
        </p:txBody>
      </p:sp>
    </p:spTree>
    <p:extLst>
      <p:ext uri="{BB962C8B-B14F-4D97-AF65-F5344CB8AC3E}">
        <p14:creationId xmlns:p14="http://schemas.microsoft.com/office/powerpoint/2010/main" val="619969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Diverse Learners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74687" y="2514600"/>
            <a:ext cx="7794627" cy="3200400"/>
          </a:xfrm>
        </p:spPr>
        <p:txBody>
          <a:bodyPr/>
          <a:lstStyle/>
          <a:p>
            <a:pPr>
              <a:spcBef>
                <a:spcPts val="2500"/>
              </a:spcBef>
            </a:pPr>
            <a:r>
              <a:rPr lang="en-US" sz="2200" dirty="0" smtClean="0">
                <a:solidFill>
                  <a:schemeClr val="tx1"/>
                </a:solidFill>
              </a:rPr>
              <a:t>Describe the ways in which U.S. students are diverse, explain factors that contribute to an inequitable education for these students, and explain concerns regarding their disproportionate representation in special education. 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11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3.1 The Diverse Landscape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U.S. schools have a long history of educating students from diverse cultural and linguistic backgrounds.</a:t>
            </a:r>
          </a:p>
          <a:p>
            <a:pPr marL="347472" indent="-347472"/>
            <a:r>
              <a:rPr lang="en-US" sz="2400" dirty="0"/>
              <a:t>America’s schoolchildren are becoming increasingly diverse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0202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diverse students, and how long have they been part of U.S. classrooms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>
              <a:spcBef>
                <a:spcPts val="1000"/>
              </a:spcBef>
            </a:pPr>
            <a:r>
              <a:rPr lang="en-US" sz="2400" dirty="0"/>
              <a:t>Many students come from racially, ethnically, culturally, or linguistically diverse backgrounds</a:t>
            </a:r>
          </a:p>
          <a:p>
            <a:pPr marL="347472" indent="-347472">
              <a:spcBef>
                <a:spcPts val="1000"/>
              </a:spcBef>
            </a:pPr>
            <a:r>
              <a:rPr lang="en-US" sz="2400" dirty="0"/>
              <a:t>Immigrants from diverse backgrounds have been part of U.S. classrooms since the founding of this country</a:t>
            </a:r>
          </a:p>
          <a:p>
            <a:pPr marL="347472" indent="-347472">
              <a:spcBef>
                <a:spcPts val="1000"/>
              </a:spcBef>
            </a:pPr>
            <a:r>
              <a:rPr lang="en-US" sz="2400" dirty="0"/>
              <a:t>Toward the end of the 1800s, immigrants experienced racism, segregation, and </a:t>
            </a:r>
            <a:r>
              <a:rPr lang="en-US" sz="2400" dirty="0" smtClean="0"/>
              <a:t>aggression</a:t>
            </a:r>
          </a:p>
          <a:p>
            <a:pPr marL="347472" indent="-347472">
              <a:spcBef>
                <a:spcPts val="1000"/>
              </a:spcBef>
            </a:pPr>
            <a:r>
              <a:rPr lang="en-US" sz="2400" dirty="0"/>
              <a:t>The civil rights movement brought national awareness to the inequities suffered by minority groups</a:t>
            </a:r>
          </a:p>
          <a:p>
            <a:pPr marL="347472" indent="-347472">
              <a:spcBef>
                <a:spcPts val="1000"/>
              </a:spcBef>
            </a:pPr>
            <a:r>
              <a:rPr lang="en-US" sz="2400" dirty="0"/>
              <a:t>Multicultural education emerged in the 1980s and encourages students to appreciate and respect others’ culture </a:t>
            </a:r>
          </a:p>
        </p:txBody>
      </p:sp>
    </p:spTree>
    <p:extLst>
      <p:ext uri="{BB962C8B-B14F-4D97-AF65-F5344CB8AC3E}">
        <p14:creationId xmlns:p14="http://schemas.microsoft.com/office/powerpoint/2010/main" val="1265983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How diverse are students in U.S. schools? </a:t>
            </a:r>
          </a:p>
        </p:txBody>
      </p:sp>
      <p:pic>
        <p:nvPicPr>
          <p:cNvPr id="5" name="Content Placeholder 2" descr="50% White; 25% Hispanic; 15% African American; 5% Asian; 3% Two or more races; 1% American Indian/Alaska Native; .4% Native Hawaiian/Pacific Islander&#10;" title="Racial and Ethnic Composition of American Schoolchildren: 2013-2014 School Year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0" y="763485"/>
            <a:ext cx="6929121" cy="5637315"/>
          </a:xfrm>
        </p:spPr>
      </p:pic>
    </p:spTree>
    <p:extLst>
      <p:ext uri="{BB962C8B-B14F-4D97-AF65-F5344CB8AC3E}">
        <p14:creationId xmlns:p14="http://schemas.microsoft.com/office/powerpoint/2010/main" val="427139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Issues of Social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Sociocultural disparities in key areas like parental education and income levels put students at risk for school failure.</a:t>
            </a:r>
          </a:p>
          <a:p>
            <a:pPr marL="347472" lvl="0" indent="-347472"/>
            <a:r>
              <a:rPr lang="en-US" sz="2400" dirty="0"/>
              <a:t>Schools in low-income areas often provide an inequitable education for those students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8365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461028"/>
          </a:xfrm>
        </p:spPr>
        <p:txBody>
          <a:bodyPr/>
          <a:lstStyle/>
          <a:p>
            <a:r>
              <a:rPr lang="en-US" dirty="0" smtClean="0"/>
              <a:t>Do students from diverse backgrounds perform as well as those from the dominant culture?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347472" indent="-347472"/>
            <a:r>
              <a:rPr lang="en-US" sz="2400" dirty="0"/>
              <a:t>Students from diverse backgrounds tend to have lower academic achievement and school performance</a:t>
            </a:r>
          </a:p>
          <a:p>
            <a:pPr marL="347472" indent="-347472"/>
            <a:r>
              <a:rPr lang="en-US" sz="2400" dirty="0"/>
              <a:t>Students of color are 2-3 times more likely to live in poverty than their White peers which further increases the likelihood that these students will struggle academically</a:t>
            </a:r>
          </a:p>
        </p:txBody>
      </p:sp>
    </p:spTree>
    <p:extLst>
      <p:ext uri="{BB962C8B-B14F-4D97-AF65-F5344CB8AC3E}">
        <p14:creationId xmlns:p14="http://schemas.microsoft.com/office/powerpoint/2010/main" val="283184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461028"/>
          </a:xfrm>
        </p:spPr>
        <p:txBody>
          <a:bodyPr/>
          <a:lstStyle/>
          <a:p>
            <a:r>
              <a:rPr lang="en-US" dirty="0" smtClean="0"/>
              <a:t>How do schools in low-income areas differ from those in middle- and upper-income areas?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marL="347472" indent="-347472"/>
            <a:r>
              <a:rPr lang="en-US" sz="2400" dirty="0"/>
              <a:t>Students of color often attend low-income schools</a:t>
            </a:r>
          </a:p>
          <a:p>
            <a:pPr marL="347472" indent="-347472"/>
            <a:r>
              <a:rPr lang="en-US" sz="2400" dirty="0"/>
              <a:t>Tend to be larger, have higher student-teacher ratios, and have fewer resources</a:t>
            </a:r>
          </a:p>
          <a:p>
            <a:pPr marL="347472" indent="-347472"/>
            <a:r>
              <a:rPr lang="en-US" sz="2400" dirty="0"/>
              <a:t>Have a harder time attracting and retaining highly qualified teachers</a:t>
            </a:r>
          </a:p>
          <a:p>
            <a:pPr marL="347472" indent="-347472"/>
            <a:r>
              <a:rPr lang="en-US" sz="2400" dirty="0"/>
              <a:t>High rates of teacher turnover and student dropout</a:t>
            </a:r>
          </a:p>
          <a:p>
            <a:pPr marL="347472" indent="-347472"/>
            <a:r>
              <a:rPr lang="en-US" sz="2400" dirty="0"/>
              <a:t>Discrimination and bias can cause educators to have low expectations for diverse students</a:t>
            </a:r>
          </a:p>
        </p:txBody>
      </p:sp>
    </p:spTree>
    <p:extLst>
      <p:ext uri="{BB962C8B-B14F-4D97-AF65-F5344CB8AC3E}">
        <p14:creationId xmlns:p14="http://schemas.microsoft.com/office/powerpoint/2010/main" val="141239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Understanding Disproportionality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One concern about equitable education for students from diverse backgrounds relates to their disproportionate representation in special education.</a:t>
            </a:r>
          </a:p>
          <a:p>
            <a:pPr marL="347472" lvl="0" indent="-347472"/>
            <a:r>
              <a:rPr lang="en-US" sz="2400" dirty="0"/>
              <a:t>Investigations of disproportionate representation in special education analyze identification and placement rates, as well as disciplinary actions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0978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special education a concern for students from diverse backgrounds?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Racial, cultural, and linguistic differences can result in the misidentification of students as having a disability</a:t>
            </a:r>
          </a:p>
          <a:p>
            <a:pPr marL="347472" indent="-347472"/>
            <a:r>
              <a:rPr lang="en-US" sz="2400" dirty="0"/>
              <a:t>Unnecessary placement in special education removes a student from the general education classroom, burdens the special education system, and exposes students to negative perceptions</a:t>
            </a:r>
          </a:p>
        </p:txBody>
      </p:sp>
    </p:spTree>
    <p:extLst>
      <p:ext uri="{BB962C8B-B14F-4D97-AF65-F5344CB8AC3E}">
        <p14:creationId xmlns:p14="http://schemas.microsoft.com/office/powerpoint/2010/main" val="1062729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disproportionality, and how is it determined?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School districts gather data on the racial and ethnic categories of students </a:t>
            </a:r>
          </a:p>
          <a:p>
            <a:pPr marL="347472" indent="-347472"/>
            <a:r>
              <a:rPr lang="en-US" sz="2400" dirty="0"/>
              <a:t>Data is used to determine disproportionate representation, whether certain groups of students receive special education services at a higher or lower rate than expected</a:t>
            </a:r>
          </a:p>
          <a:p>
            <a:pPr marL="347472" indent="-347472"/>
            <a:r>
              <a:rPr lang="en-US" sz="2400" dirty="0"/>
              <a:t>Disproportionate representation can be in overall special education enrollment, within specific disability categories, in placement decisions, or in disciplinary </a:t>
            </a:r>
            <a:r>
              <a:rPr lang="en-US" sz="2400" dirty="0" smtClean="0"/>
              <a:t>actions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742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Culturally and Linguistically Diverse Learners (1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74687" y="2971800"/>
            <a:ext cx="7794627" cy="2743200"/>
          </a:xfrm>
        </p:spPr>
        <p:txBody>
          <a:bodyPr/>
          <a:lstStyle/>
          <a:p>
            <a:pPr>
              <a:spcBef>
                <a:spcPts val="2500"/>
              </a:spcBef>
            </a:pPr>
            <a:r>
              <a:rPr lang="en-US" sz="2200" dirty="0" smtClean="0">
                <a:solidFill>
                  <a:schemeClr val="tx1"/>
                </a:solidFill>
              </a:rPr>
              <a:t>Explain how cultural differences can create conflicts in school, list at least two steps that teachers can take to prevent cross-cultural dissonance, and describe culturally responsive instruction. 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975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3.4 Understanding Cross-Cultural Dissonance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Many of the behaviors we expect of children at school are based on cultural norms that students from other cultures or countries may not know.</a:t>
            </a:r>
          </a:p>
          <a:p>
            <a:pPr marL="347472" lvl="0" indent="-347472"/>
            <a:r>
              <a:rPr lang="en-US" sz="2400" dirty="0"/>
              <a:t>As a result of these cultural differences, students may experience difficulties in school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0274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cultural diversity, and how can it influence the classroom environment?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Culturally diverse students are those with backgrounds that differ from the mainstream society</a:t>
            </a:r>
          </a:p>
          <a:p>
            <a:pPr marL="347472" indent="-347472"/>
            <a:r>
              <a:rPr lang="en-US" sz="2400" dirty="0"/>
              <a:t>Diverse cultural backgrounds can cause students and teachers to misinterpret others’ words and actions</a:t>
            </a:r>
          </a:p>
        </p:txBody>
      </p:sp>
    </p:spTree>
    <p:extLst>
      <p:ext uri="{BB962C8B-B14F-4D97-AF65-F5344CB8AC3E}">
        <p14:creationId xmlns:p14="http://schemas.microsoft.com/office/powerpoint/2010/main" val="1882545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what educational areas can cross-cultural conflicts occur?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>
              <a:spcBef>
                <a:spcPts val="1300"/>
              </a:spcBef>
            </a:pPr>
            <a:r>
              <a:rPr lang="en-US" sz="2400" dirty="0"/>
              <a:t>Learning experiences and preferences</a:t>
            </a:r>
          </a:p>
          <a:p>
            <a:pPr marL="731520" lvl="1" indent="-347472">
              <a:spcBef>
                <a:spcPts val="1300"/>
              </a:spcBef>
            </a:pPr>
            <a:r>
              <a:rPr lang="en-US" sz="2400" dirty="0"/>
              <a:t>Different cultures traditionally teach in different ways</a:t>
            </a:r>
          </a:p>
          <a:p>
            <a:pPr marL="347472" indent="-347472">
              <a:spcBef>
                <a:spcPts val="1300"/>
              </a:spcBef>
            </a:pPr>
            <a:r>
              <a:rPr lang="en-US" sz="2400" dirty="0"/>
              <a:t>Behavioral expectations</a:t>
            </a:r>
          </a:p>
          <a:p>
            <a:pPr marL="731520" lvl="1" indent="-347472">
              <a:spcBef>
                <a:spcPts val="1300"/>
              </a:spcBef>
            </a:pPr>
            <a:r>
              <a:rPr lang="en-US" sz="2400" dirty="0"/>
              <a:t>Different cultures have different behavioral norms</a:t>
            </a:r>
          </a:p>
          <a:p>
            <a:pPr marL="347472" indent="-347472">
              <a:spcBef>
                <a:spcPts val="1300"/>
              </a:spcBef>
            </a:pPr>
            <a:r>
              <a:rPr lang="en-US" sz="2400" dirty="0"/>
              <a:t>Communication styles</a:t>
            </a:r>
          </a:p>
          <a:p>
            <a:pPr marL="731520" lvl="1" indent="-347472">
              <a:spcBef>
                <a:spcPts val="1300"/>
              </a:spcBef>
            </a:pPr>
            <a:r>
              <a:rPr lang="en-US" sz="2400" dirty="0"/>
              <a:t>Differences in communication can lead to misinterpretations</a:t>
            </a:r>
          </a:p>
          <a:p>
            <a:pPr marL="347472" indent="-347472">
              <a:spcBef>
                <a:spcPts val="1300"/>
              </a:spcBef>
            </a:pPr>
            <a:r>
              <a:rPr lang="en-US" sz="2400" dirty="0"/>
              <a:t>Curricular representation</a:t>
            </a:r>
          </a:p>
          <a:p>
            <a:pPr marL="731520" lvl="1" indent="-347472">
              <a:spcBef>
                <a:spcPts val="1300"/>
              </a:spcBef>
            </a:pPr>
            <a:r>
              <a:rPr lang="en-US" sz="2400" dirty="0"/>
              <a:t>Lessons and materials should reflect diversity</a:t>
            </a:r>
          </a:p>
        </p:txBody>
      </p:sp>
    </p:spTree>
    <p:extLst>
      <p:ext uri="{BB962C8B-B14F-4D97-AF65-F5344CB8AC3E}">
        <p14:creationId xmlns:p14="http://schemas.microsoft.com/office/powerpoint/2010/main" val="2722303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3.5 Preventing Cross-Cultural Dissonance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Teachers who engage in critical self-reflection can anticipate where cross-cultural dissonance may occur.</a:t>
            </a:r>
          </a:p>
          <a:p>
            <a:pPr marL="347472" lvl="0" indent="-347472"/>
            <a:r>
              <a:rPr lang="en-US" sz="2400" dirty="0"/>
              <a:t>Teachers who understand their students’ cultures may prevent culturally based problems from arising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0398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teachers anticipate where cross-cultural dissonance might occur?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Recognize that differences and lack of knowledge can make people uncomfortable and cause misunderstandings</a:t>
            </a:r>
          </a:p>
          <a:p>
            <a:pPr marL="347472" indent="-347472"/>
            <a:r>
              <a:rPr lang="en-US" sz="2400" dirty="0"/>
              <a:t>Understand the role that cultural diversity plays in the learning process</a:t>
            </a:r>
          </a:p>
          <a:p>
            <a:pPr marL="347472" indent="-347472"/>
            <a:r>
              <a:rPr lang="en-US" sz="2400" dirty="0"/>
              <a:t>Engage in reflective self-examination of attitudes and assumptions and the impact those beliefs have in the classroom</a:t>
            </a:r>
          </a:p>
          <a:p>
            <a:pPr marL="347472" indent="-347472"/>
            <a:r>
              <a:rPr lang="en-US" sz="2400" dirty="0"/>
              <a:t>Engage in reflective examination of students’ attitudes and </a:t>
            </a:r>
            <a:r>
              <a:rPr lang="en-US" sz="2400" dirty="0" smtClean="0"/>
              <a:t>assumptions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6927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teachers do to address areas of possible cross-cultural dissonance?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Inform students about any mainstream cultural knowledge they may be missing</a:t>
            </a:r>
          </a:p>
          <a:p>
            <a:pPr marL="347472" indent="-347472"/>
            <a:r>
              <a:rPr lang="en-US" sz="2400" dirty="0"/>
              <a:t>Learn about students’ families, backgrounds, and beliefs</a:t>
            </a:r>
          </a:p>
          <a:p>
            <a:pPr marL="347472" indent="-347472"/>
            <a:r>
              <a:rPr lang="en-US" sz="2400" dirty="0"/>
              <a:t>Do not stereotype groups of individuals or assume that all people from the same culture hold similar beliefs and traditions</a:t>
            </a:r>
          </a:p>
        </p:txBody>
      </p:sp>
    </p:spTree>
    <p:extLst>
      <p:ext uri="{BB962C8B-B14F-4D97-AF65-F5344CB8AC3E}">
        <p14:creationId xmlns:p14="http://schemas.microsoft.com/office/powerpoint/2010/main" val="2917248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3.6 Providing Culturally Responsive Instruction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Teachers must be culturally competent, which includes being knowledgeable about students and their home cultures.</a:t>
            </a:r>
          </a:p>
          <a:p>
            <a:pPr marL="347472" lvl="0" indent="-347472"/>
            <a:r>
              <a:rPr lang="en-US" sz="2400" dirty="0"/>
              <a:t>Culturally responsive instruction teaches to the strengths of each student while validating and affirming his or her culture.</a:t>
            </a:r>
          </a:p>
        </p:txBody>
      </p:sp>
    </p:spTree>
    <p:extLst>
      <p:ext uri="{BB962C8B-B14F-4D97-AF65-F5344CB8AC3E}">
        <p14:creationId xmlns:p14="http://schemas.microsoft.com/office/powerpoint/2010/main" val="3183096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culturally competent teacher?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Acknowledges students’ differences and recognizes that these differences may impact learning</a:t>
            </a:r>
          </a:p>
          <a:p>
            <a:pPr marL="347472" indent="-347472"/>
            <a:r>
              <a:rPr lang="en-US" sz="2400" dirty="0"/>
              <a:t>Learns about the families, backgrounds, and cultures of diverse students</a:t>
            </a:r>
          </a:p>
          <a:p>
            <a:pPr marL="347472" indent="-347472"/>
            <a:r>
              <a:rPr lang="en-US" sz="2400" dirty="0"/>
              <a:t>Uses student culture as a basis for learning</a:t>
            </a:r>
          </a:p>
          <a:p>
            <a:pPr marL="347472" indent="-347472"/>
            <a:r>
              <a:rPr lang="en-US" sz="2400" dirty="0"/>
              <a:t>Enriches instruction with examples and perspectives from many cultures</a:t>
            </a:r>
          </a:p>
          <a:p>
            <a:pPr marL="347472" indent="-347472"/>
            <a:r>
              <a:rPr lang="en-US" sz="2400" dirty="0"/>
              <a:t>Reflects on the impact of own culture on instruction</a:t>
            </a:r>
          </a:p>
        </p:txBody>
      </p:sp>
    </p:spTree>
    <p:extLst>
      <p:ext uri="{BB962C8B-B14F-4D97-AF65-F5344CB8AC3E}">
        <p14:creationId xmlns:p14="http://schemas.microsoft.com/office/powerpoint/2010/main" val="2121072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culturally responsive instruction help students succeed in school?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Acknowledges and legitimizes different cultural heritages in the classroom</a:t>
            </a:r>
          </a:p>
          <a:p>
            <a:pPr marL="347472" indent="-347472"/>
            <a:r>
              <a:rPr lang="en-US" sz="2400" dirty="0"/>
              <a:t>Incorporates a wide variety of instructional techniques to meet varied learning needs</a:t>
            </a:r>
          </a:p>
          <a:p>
            <a:pPr marL="347472" indent="-347472"/>
            <a:r>
              <a:rPr lang="en-US" sz="2400" dirty="0"/>
              <a:t>Incorporates multicultural knowledge, resources, and materials in all subjects</a:t>
            </a:r>
          </a:p>
          <a:p>
            <a:pPr marL="347472" indent="-347472"/>
            <a:r>
              <a:rPr lang="en-US" sz="2400" dirty="0"/>
              <a:t>Increases understanding and appreciation of cultural differences among all students</a:t>
            </a:r>
          </a:p>
          <a:p>
            <a:pPr marL="347472" indent="-347472"/>
            <a:r>
              <a:rPr lang="en-US" sz="2400" dirty="0"/>
              <a:t>Explicitly teach classroom expectations, especially when those expectations may differ from those at home</a:t>
            </a:r>
          </a:p>
        </p:txBody>
      </p:sp>
    </p:spTree>
    <p:extLst>
      <p:ext uri="{BB962C8B-B14F-4D97-AF65-F5344CB8AC3E}">
        <p14:creationId xmlns:p14="http://schemas.microsoft.com/office/powerpoint/2010/main" val="288339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Culturally and Linguistically Diverse Learners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74687" y="2971800"/>
            <a:ext cx="7794627" cy="2743200"/>
          </a:xfrm>
        </p:spPr>
        <p:txBody>
          <a:bodyPr/>
          <a:lstStyle/>
          <a:p>
            <a:pPr>
              <a:spcBef>
                <a:spcPts val="2500"/>
              </a:spcBef>
            </a:pPr>
            <a:r>
              <a:rPr lang="en-US" sz="2200" dirty="0" smtClean="0">
                <a:solidFill>
                  <a:schemeClr val="tx1"/>
                </a:solidFill>
              </a:rPr>
              <a:t>Understand the process of second-language acquisition and describe effective programs and strategies for teaching English learners. 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50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3.7 Understanding Second-Language Acquisition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Many terms are used to refer to students who speak a language other than English as their first language.</a:t>
            </a:r>
          </a:p>
          <a:p>
            <a:pPr marL="347472" lvl="0" indent="-347472"/>
            <a:r>
              <a:rPr lang="en-US" sz="2400" dirty="0"/>
              <a:t>Proficiency in a second language develops in stages; academic language proficiency is complex and takes significantly longer to develop than social language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9232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linguistic diversity?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In the U.S., linguistically diverse refers to students whose home or native language is not English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English language learners (ELLs)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English learners (ELs)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Language minority students</a:t>
            </a:r>
          </a:p>
          <a:p>
            <a:pPr marL="347472" indent="-347472"/>
            <a:r>
              <a:rPr lang="en-US" sz="2400" dirty="0"/>
              <a:t>Dual language learners are students who are learning more than one language </a:t>
            </a:r>
            <a:r>
              <a:rPr lang="en-US" sz="2400" dirty="0" smtClean="0"/>
              <a:t>simultaneously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0903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second-language acquisition occur, and how long does it take? </a:t>
            </a:r>
            <a:r>
              <a:rPr lang="en-US" dirty="0" smtClean="0"/>
              <a:t>(1 </a:t>
            </a:r>
            <a:r>
              <a:rPr lang="en-US" dirty="0"/>
              <a:t>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Second language acquisition goes through stages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Stage 1: Silent/receptive language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Stage 2: Early production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Stage 3: Speech emergence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Stage 4: Intermediate language proficiency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Stage 5: Advanced language </a:t>
            </a:r>
            <a:r>
              <a:rPr lang="en-US" sz="2400" dirty="0" smtClean="0"/>
              <a:t>proficiency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0789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second-language acquisition occur, and how long does it take? </a:t>
            </a:r>
            <a:r>
              <a:rPr lang="en-US" dirty="0" smtClean="0"/>
              <a:t>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 smtClean="0"/>
              <a:t>Receptive </a:t>
            </a:r>
            <a:r>
              <a:rPr lang="en-US" sz="2400" dirty="0"/>
              <a:t>language develops sooner than expressive language</a:t>
            </a:r>
          </a:p>
          <a:p>
            <a:pPr marL="347472" indent="-347472"/>
            <a:r>
              <a:rPr lang="en-US" sz="2400" dirty="0"/>
              <a:t>Basic conversational skills can be acquired in 2-3 years</a:t>
            </a:r>
          </a:p>
          <a:p>
            <a:pPr marL="347472" indent="-347472"/>
            <a:r>
              <a:rPr lang="en-US" sz="2400" dirty="0"/>
              <a:t>Academic language skills can take 5-7 years to develop proficiency</a:t>
            </a:r>
          </a:p>
        </p:txBody>
      </p:sp>
    </p:spTree>
    <p:extLst>
      <p:ext uri="{BB962C8B-B14F-4D97-AF65-F5344CB8AC3E}">
        <p14:creationId xmlns:p14="http://schemas.microsoft.com/office/powerpoint/2010/main" val="28470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3.8 Effective Practices for ELs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lvl="0" indent="-347472"/>
            <a:r>
              <a:rPr lang="en-US" sz="2400" dirty="0"/>
              <a:t>Many program options exist to help ELs improve their English skills; the most effective are bilingual programs.</a:t>
            </a:r>
          </a:p>
          <a:p>
            <a:pPr marL="347472" lvl="0" indent="-347472"/>
            <a:r>
              <a:rPr lang="en-US" sz="2400" dirty="0"/>
              <a:t>General education teachers can use strategies to help linguistically diverse students learn academic content while developing their English skills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4913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461028"/>
          </a:xfrm>
        </p:spPr>
        <p:txBody>
          <a:bodyPr/>
          <a:lstStyle/>
          <a:p>
            <a:r>
              <a:rPr lang="en-US" dirty="0"/>
              <a:t>What types of services are available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support </a:t>
            </a:r>
            <a:r>
              <a:rPr lang="en-US" dirty="0"/>
              <a:t>linguistically diverse students</a:t>
            </a:r>
            <a:r>
              <a:rPr lang="en-US" dirty="0" smtClean="0"/>
              <a:t>?</a:t>
            </a:r>
            <a:r>
              <a:rPr lang="en-US" sz="3600" b="0" dirty="0"/>
              <a:t> </a:t>
            </a: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dirty="0" smtClean="0"/>
              <a:t>(1 </a:t>
            </a:r>
            <a:r>
              <a:rPr lang="en-US" dirty="0"/>
              <a:t>of 2)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marL="347472" indent="-347472"/>
            <a:r>
              <a:rPr lang="en-US" sz="2400" dirty="0"/>
              <a:t>Two-way or dual language immersion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All students learn academic content and a second language with the goal of bilingualism and academic proficiency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Most effective program</a:t>
            </a:r>
          </a:p>
          <a:p>
            <a:pPr marL="347472" indent="-347472"/>
            <a:r>
              <a:rPr lang="en-US" sz="2400" dirty="0"/>
              <a:t>Developmental bilingual education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ELs learn academic content in both native language and English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Most students need 4-7 years for academic proficiency in </a:t>
            </a:r>
            <a:r>
              <a:rPr lang="en-US" sz="2400" dirty="0" smtClean="0"/>
              <a:t>English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8539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461028"/>
          </a:xfrm>
        </p:spPr>
        <p:txBody>
          <a:bodyPr/>
          <a:lstStyle/>
          <a:p>
            <a:r>
              <a:rPr lang="en-US" dirty="0"/>
              <a:t>What types of services are available </a:t>
            </a:r>
            <a:r>
              <a:rPr lang="en-US" dirty="0" smtClean="0"/>
              <a:t>to</a:t>
            </a:r>
            <a:br>
              <a:rPr lang="en-US" dirty="0" smtClean="0"/>
            </a:br>
            <a:r>
              <a:rPr lang="en-US" dirty="0" smtClean="0"/>
              <a:t>support </a:t>
            </a:r>
            <a:r>
              <a:rPr lang="en-US" dirty="0"/>
              <a:t>linguistically diverse students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marL="347472" indent="-347472"/>
            <a:r>
              <a:rPr lang="en-US" sz="2400" dirty="0" smtClean="0"/>
              <a:t>Transitional </a:t>
            </a:r>
            <a:r>
              <a:rPr lang="en-US" sz="2400" dirty="0"/>
              <a:t>bilingual education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First language academic instruction &amp; separate English instruction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Students are often pulled out of the classroom for instruction</a:t>
            </a:r>
          </a:p>
          <a:p>
            <a:pPr marL="347472" indent="-347472"/>
            <a:r>
              <a:rPr lang="en-US" sz="2400" dirty="0"/>
              <a:t>English as a second language (ESL)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Students are pulled out of the classroom for instruction in English only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Most frequently implemented but least effective </a:t>
            </a:r>
            <a:r>
              <a:rPr lang="en-US" sz="2400" dirty="0" smtClean="0"/>
              <a:t>program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3435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general education teachers do to support ELs’ success in class?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/>
            <a:r>
              <a:rPr lang="en-US" sz="2400" dirty="0"/>
              <a:t>Sheltered instruction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Hands-on activities and manipulatives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Speak slowly and clearly, explaining unfamiliar vocab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Demonstrations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Multimodal means of presenting information</a:t>
            </a:r>
          </a:p>
          <a:p>
            <a:pPr marL="731520" lvl="1" indent="-347472">
              <a:spcBef>
                <a:spcPts val="1500"/>
              </a:spcBef>
            </a:pPr>
            <a:r>
              <a:rPr lang="en-US" sz="2400" dirty="0"/>
              <a:t>Develop language objectives to support content </a:t>
            </a:r>
            <a:r>
              <a:rPr lang="en-US" sz="2400" dirty="0" smtClean="0"/>
              <a:t>objectives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0597469"/>
      </p:ext>
    </p:extLst>
  </p:cSld>
  <p:clrMapOvr>
    <a:masterClrMapping/>
  </p:clrMapOvr>
</p:sld>
</file>

<file path=ppt/theme/theme1.xml><?xml version="1.0" encoding="utf-8"?>
<a:theme xmlns:a="http://schemas.openxmlformats.org/drawingml/2006/main" name="508 Lecture">
  <a:themeElements>
    <a:clrScheme name="Custom 7">
      <a:dk1>
        <a:sysClr val="windowText" lastClr="000000"/>
      </a:dk1>
      <a:lt1>
        <a:sysClr val="window" lastClr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56</TotalTime>
  <Words>1507</Words>
  <Application>Microsoft Office PowerPoint</Application>
  <PresentationFormat>On-screen Show (4:3)</PresentationFormat>
  <Paragraphs>133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Times New Roman</vt:lpstr>
      <vt:lpstr>Verdana</vt:lpstr>
      <vt:lpstr>Wingdings</vt:lpstr>
      <vt:lpstr>508 Lecture</vt:lpstr>
      <vt:lpstr>Introduction to Contemporary Special Education: New Horizons</vt:lpstr>
      <vt:lpstr>Learning Objectives (1 of 2)</vt:lpstr>
      <vt:lpstr>Learning Objectives (2 of 2)</vt:lpstr>
      <vt:lpstr>Diverse Learners</vt:lpstr>
      <vt:lpstr>3.1 The Diverse Landscape</vt:lpstr>
      <vt:lpstr>Who are diverse students, and how long have they been part of U.S. classrooms? </vt:lpstr>
      <vt:lpstr>How diverse are students in U.S. schools? </vt:lpstr>
      <vt:lpstr>3.2 Issues of Social Justice</vt:lpstr>
      <vt:lpstr>Do students from diverse backgrounds perform as well as those from the dominant culture? </vt:lpstr>
      <vt:lpstr>How do schools in low-income areas differ from those in middle- and upper-income areas?</vt:lpstr>
      <vt:lpstr>3.3 Understanding Disproportionality</vt:lpstr>
      <vt:lpstr>Why is special education a concern for students from diverse backgrounds?</vt:lpstr>
      <vt:lpstr>What is disproportionality, and how is it determined?</vt:lpstr>
      <vt:lpstr>Culturally and Linguistically Diverse Learners (1 of 2)</vt:lpstr>
      <vt:lpstr>3.4 Understanding Cross-Cultural Dissonance</vt:lpstr>
      <vt:lpstr>What is cultural diversity, and how can it influence the classroom environment? </vt:lpstr>
      <vt:lpstr>In what educational areas can cross-cultural conflicts occur? </vt:lpstr>
      <vt:lpstr>3.5 Preventing Cross-Cultural Dissonance </vt:lpstr>
      <vt:lpstr>How can teachers anticipate where cross-cultural dissonance might occur? </vt:lpstr>
      <vt:lpstr>What should teachers do to address areas of possible cross-cultural dissonance? </vt:lpstr>
      <vt:lpstr>3.6 Providing Culturally Responsive Instruction </vt:lpstr>
      <vt:lpstr>What is a culturally competent teacher? </vt:lpstr>
      <vt:lpstr>How does culturally responsive instruction help students succeed in school? </vt:lpstr>
      <vt:lpstr>Culturally and Linguistically Diverse Learners (2 of 2)</vt:lpstr>
      <vt:lpstr>3.7 Understanding Second-Language Acquisition </vt:lpstr>
      <vt:lpstr>What is linguistic diversity? </vt:lpstr>
      <vt:lpstr>How does second-language acquisition occur, and how long does it take? (1 of 2)</vt:lpstr>
      <vt:lpstr>How does second-language acquisition occur, and how long does it take? (2 of 2)</vt:lpstr>
      <vt:lpstr>3.8 Effective Practices for ELs </vt:lpstr>
      <vt:lpstr>What types of services are available to support linguistically diverse students?  (1 of 2) </vt:lpstr>
      <vt:lpstr>What types of services are available to support linguistically diverse students? (2 of 2)</vt:lpstr>
      <vt:lpstr>What can general education teachers do to support ELs’ success in class? </vt:lpstr>
    </vt:vector>
  </TitlesOfParts>
  <Company>echosvoice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/>
  <dc:creator>Echo Swinford</dc:creator>
  <cp:lastModifiedBy>Lombardino,Linda J</cp:lastModifiedBy>
  <cp:revision>187</cp:revision>
  <dcterms:created xsi:type="dcterms:W3CDTF">2014-07-14T20:04:21Z</dcterms:created>
  <dcterms:modified xsi:type="dcterms:W3CDTF">2017-10-23T22:38:14Z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Jive_LatestUserAccountName">
    <vt:lpwstr>mmartir</vt:lpwstr>
  </property>
  <property fmtid="{D5CDD505-2E9C-101B-9397-08002B2CF9AE}" pid="3" name="Offisync_ServerID">
    <vt:lpwstr>7e960520-0e88-4f05-9fa0-24079b61e486</vt:lpwstr>
  </property>
  <property fmtid="{D5CDD505-2E9C-101B-9397-08002B2CF9AE}" pid="4" name="Jive_VersionGuid">
    <vt:lpwstr>a29e7db6-6b54-48a9-b809-4c099473a7bb</vt:lpwstr>
  </property>
  <property fmtid="{D5CDD505-2E9C-101B-9397-08002B2CF9AE}" pid="5" name="Offisync_UpdateToken">
    <vt:lpwstr>2</vt:lpwstr>
  </property>
  <property fmtid="{D5CDD505-2E9C-101B-9397-08002B2CF9AE}" pid="6" name="Offisync_ProviderInitializationData">
    <vt:lpwstr>https://neo.pearson.com</vt:lpwstr>
  </property>
  <property fmtid="{D5CDD505-2E9C-101B-9397-08002B2CF9AE}" pid="7" name="Offisync_UniqueId">
    <vt:lpwstr>669364</vt:lpwstr>
  </property>
</Properties>
</file>